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27C87-EAC3-441E-BA4D-5CAEE69B6615}" v="10" dt="2024-05-28T22:32:57.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17299F2-5B17-4714-92C6-C21CF76A4D5F}"/>
    <pc:docChg chg="modSld">
      <pc:chgData name="Bess Dunlevy" userId="dd4b9a8537dbe9d0" providerId="LiveId" clId="{517299F2-5B17-4714-92C6-C21CF76A4D5F}" dt="2024-05-11T21:58:25.516" v="2" actId="1076"/>
      <pc:docMkLst>
        <pc:docMk/>
      </pc:docMkLst>
      <pc:sldChg chg="modSp mod">
        <pc:chgData name="Bess Dunlevy" userId="dd4b9a8537dbe9d0" providerId="LiveId" clId="{517299F2-5B17-4714-92C6-C21CF76A4D5F}" dt="2024-05-11T21:58:25.516" v="2" actId="1076"/>
        <pc:sldMkLst>
          <pc:docMk/>
          <pc:sldMk cId="1508588292" sldId="342"/>
        </pc:sldMkLst>
        <pc:picChg chg="mod">
          <ac:chgData name="Bess Dunlevy" userId="dd4b9a8537dbe9d0" providerId="LiveId" clId="{517299F2-5B17-4714-92C6-C21CF76A4D5F}" dt="2024-05-11T21:58:25.516" v="2" actId="1076"/>
          <ac:picMkLst>
            <pc:docMk/>
            <pc:sldMk cId="1508588292" sldId="342"/>
            <ac:picMk id="4" creationId="{4AEB8225-3AA8-AF48-AD51-3F5F53316D6B}"/>
          </ac:picMkLst>
        </pc:picChg>
      </pc:sldChg>
    </pc:docChg>
  </pc:docChgLst>
  <pc:docChgLst>
    <pc:chgData name="Bess Dunlevy" userId="dd4b9a8537dbe9d0" providerId="LiveId" clId="{50427C87-EAC3-441E-BA4D-5CAEE69B6615}"/>
    <pc:docChg chg="custSel addSld delSld modSld">
      <pc:chgData name="Bess Dunlevy" userId="dd4b9a8537dbe9d0" providerId="LiveId" clId="{50427C87-EAC3-441E-BA4D-5CAEE69B6615}" dt="2024-05-28T22:33:15.637" v="28" actId="255"/>
      <pc:docMkLst>
        <pc:docMk/>
      </pc:docMkLst>
      <pc:sldChg chg="addSp delSp modSp mod">
        <pc:chgData name="Bess Dunlevy" userId="dd4b9a8537dbe9d0" providerId="LiveId" clId="{50427C87-EAC3-441E-BA4D-5CAEE69B6615}" dt="2024-05-28T22:32:24.441" v="17" actId="14100"/>
        <pc:sldMkLst>
          <pc:docMk/>
          <pc:sldMk cId="1508588292" sldId="342"/>
        </pc:sldMkLst>
        <pc:spChg chg="mod">
          <ac:chgData name="Bess Dunlevy" userId="dd4b9a8537dbe9d0" providerId="LiveId" clId="{50427C87-EAC3-441E-BA4D-5CAEE69B6615}" dt="2024-05-28T22:32:24.441" v="17" actId="14100"/>
          <ac:spMkLst>
            <pc:docMk/>
            <pc:sldMk cId="1508588292" sldId="342"/>
            <ac:spMk id="3" creationId="{1A76DB7C-FE3B-1B81-FE80-5048FEDFD2B4}"/>
          </ac:spMkLst>
        </pc:spChg>
        <pc:spChg chg="mod">
          <ac:chgData name="Bess Dunlevy" userId="dd4b9a8537dbe9d0" providerId="LiveId" clId="{50427C87-EAC3-441E-BA4D-5CAEE69B6615}" dt="2024-05-28T22:28:47.573" v="0" actId="20577"/>
          <ac:spMkLst>
            <pc:docMk/>
            <pc:sldMk cId="1508588292" sldId="342"/>
            <ac:spMk id="33" creationId="{143A449B-AAB7-994A-92CE-8F48E2CA7DF6}"/>
          </ac:spMkLst>
        </pc:spChg>
        <pc:grpChg chg="del">
          <ac:chgData name="Bess Dunlevy" userId="dd4b9a8537dbe9d0" providerId="LiveId" clId="{50427C87-EAC3-441E-BA4D-5CAEE69B6615}" dt="2024-05-28T22:31:23.635" v="1" actId="478"/>
          <ac:grpSpMkLst>
            <pc:docMk/>
            <pc:sldMk cId="1508588292" sldId="342"/>
            <ac:grpSpMk id="23" creationId="{55771BEE-02E6-0E40-2856-88BDBE372CB0}"/>
          </ac:grpSpMkLst>
        </pc:grpChg>
        <pc:graphicFrameChg chg="add mod">
          <ac:chgData name="Bess Dunlevy" userId="dd4b9a8537dbe9d0" providerId="LiveId" clId="{50427C87-EAC3-441E-BA4D-5CAEE69B6615}" dt="2024-05-28T22:31:46.145" v="7"/>
          <ac:graphicFrameMkLst>
            <pc:docMk/>
            <pc:sldMk cId="1508588292" sldId="342"/>
            <ac:graphicFrameMk id="9" creationId="{4D1752A3-2D80-D2AC-EB87-442BB525D038}"/>
          </ac:graphicFrameMkLst>
        </pc:graphicFrameChg>
        <pc:graphicFrameChg chg="add mod">
          <ac:chgData name="Bess Dunlevy" userId="dd4b9a8537dbe9d0" providerId="LiveId" clId="{50427C87-EAC3-441E-BA4D-5CAEE69B6615}" dt="2024-05-28T22:31:49.103" v="8"/>
          <ac:graphicFrameMkLst>
            <pc:docMk/>
            <pc:sldMk cId="1508588292" sldId="342"/>
            <ac:graphicFrameMk id="10" creationId="{1FF325AB-00BC-CC24-04D4-B89D95FEE441}"/>
          </ac:graphicFrameMkLst>
        </pc:graphicFrameChg>
        <pc:graphicFrameChg chg="add mod modGraphic">
          <ac:chgData name="Bess Dunlevy" userId="dd4b9a8537dbe9d0" providerId="LiveId" clId="{50427C87-EAC3-441E-BA4D-5CAEE69B6615}" dt="2024-05-28T22:32:15.687" v="14" actId="14100"/>
          <ac:graphicFrameMkLst>
            <pc:docMk/>
            <pc:sldMk cId="1508588292" sldId="342"/>
            <ac:graphicFrameMk id="11" creationId="{7A2610DA-5BB8-0728-BDAA-5736C7FDD5FA}"/>
          </ac:graphicFrameMkLst>
        </pc:graphicFrameChg>
        <pc:picChg chg="add mod ord">
          <ac:chgData name="Bess Dunlevy" userId="dd4b9a8537dbe9d0" providerId="LiveId" clId="{50427C87-EAC3-441E-BA4D-5CAEE69B6615}" dt="2024-05-28T22:32:21.679" v="16" actId="1076"/>
          <ac:picMkLst>
            <pc:docMk/>
            <pc:sldMk cId="1508588292" sldId="342"/>
            <ac:picMk id="2" creationId="{2B1FD5C8-2A15-2D02-CB4B-22430253B1E1}"/>
          </ac:picMkLst>
        </pc:picChg>
        <pc:picChg chg="del">
          <ac:chgData name="Bess Dunlevy" userId="dd4b9a8537dbe9d0" providerId="LiveId" clId="{50427C87-EAC3-441E-BA4D-5CAEE69B6615}" dt="2024-05-28T22:32:11.926" v="13" actId="478"/>
          <ac:picMkLst>
            <pc:docMk/>
            <pc:sldMk cId="1508588292" sldId="342"/>
            <ac:picMk id="15" creationId="{7D547EB1-1706-F587-68FF-AAB17A4009C2}"/>
          </ac:picMkLst>
        </pc:picChg>
      </pc:sldChg>
      <pc:sldChg chg="addSp delSp modSp new mod">
        <pc:chgData name="Bess Dunlevy" userId="dd4b9a8537dbe9d0" providerId="LiveId" clId="{50427C87-EAC3-441E-BA4D-5CAEE69B6615}" dt="2024-05-28T22:33:15.637" v="28" actId="255"/>
        <pc:sldMkLst>
          <pc:docMk/>
          <pc:sldMk cId="2096331201" sldId="343"/>
        </pc:sldMkLst>
        <pc:graphicFrameChg chg="add mod">
          <ac:chgData name="Bess Dunlevy" userId="dd4b9a8537dbe9d0" providerId="LiveId" clId="{50427C87-EAC3-441E-BA4D-5CAEE69B6615}" dt="2024-05-28T22:32:42.085" v="20"/>
          <ac:graphicFrameMkLst>
            <pc:docMk/>
            <pc:sldMk cId="2096331201" sldId="343"/>
            <ac:graphicFrameMk id="2" creationId="{39288777-5FE5-7717-BEE5-4CDE2DF71D5E}"/>
          </ac:graphicFrameMkLst>
        </pc:graphicFrameChg>
        <pc:graphicFrameChg chg="add del mod modGraphic">
          <ac:chgData name="Bess Dunlevy" userId="dd4b9a8537dbe9d0" providerId="LiveId" clId="{50427C87-EAC3-441E-BA4D-5CAEE69B6615}" dt="2024-05-28T22:32:53.042" v="23" actId="478"/>
          <ac:graphicFrameMkLst>
            <pc:docMk/>
            <pc:sldMk cId="2096331201" sldId="343"/>
            <ac:graphicFrameMk id="3" creationId="{AA796F25-AB1B-4D13-2166-4F660EC799A5}"/>
          </ac:graphicFrameMkLst>
        </pc:graphicFrameChg>
        <pc:graphicFrameChg chg="add mod modGraphic">
          <ac:chgData name="Bess Dunlevy" userId="dd4b9a8537dbe9d0" providerId="LiveId" clId="{50427C87-EAC3-441E-BA4D-5CAEE69B6615}" dt="2024-05-28T22:33:15.637" v="28" actId="255"/>
          <ac:graphicFrameMkLst>
            <pc:docMk/>
            <pc:sldMk cId="2096331201" sldId="343"/>
            <ac:graphicFrameMk id="4" creationId="{70E2C020-EF02-EE35-D9E3-8884FFCB4A29}"/>
          </ac:graphicFrameMkLst>
        </pc:graphicFrameChg>
      </pc:sldChg>
      <pc:sldChg chg="del">
        <pc:chgData name="Bess Dunlevy" userId="dd4b9a8537dbe9d0" providerId="LiveId" clId="{50427C87-EAC3-441E-BA4D-5CAEE69B6615}" dt="2024-05-28T22:32:35.339" v="18" actId="47"/>
        <pc:sldMkLst>
          <pc:docMk/>
          <pc:sldMk cId="1179924037" sldId="3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49545"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1FD5C8-2A15-2D02-CB4B-22430253B1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50" t="10448" r="8853" b="22538"/>
          <a:stretch/>
        </p:blipFill>
        <p:spPr bwMode="auto">
          <a:xfrm>
            <a:off x="5464292" y="1061484"/>
            <a:ext cx="6576912" cy="3654485"/>
          </a:xfrm>
          <a:prstGeom prst="rect">
            <a:avLst/>
          </a:prstGeom>
          <a:ln>
            <a:noFill/>
          </a:ln>
          <a:extLst>
            <a:ext uri="{53640926-AAD7-44D8-BBD7-CCE9431645EC}">
              <a14:shadowObscured xmlns:a14="http://schemas.microsoft.com/office/drawing/2010/main"/>
            </a:ext>
          </a:extLst>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pPr rtl="0"/>
            <a:r>
              <a:rPr lang="de-DE" sz="2400" b="1">
                <a:solidFill>
                  <a:schemeClr val="tx1">
                    <a:lumMod val="65000"/>
                    <a:lumOff val="35000"/>
                  </a:schemeClr>
                </a:solidFill>
                <a:latin typeface="Century Gothic" panose="020B0502020202020204" pitchFamily="34" charset="0"/>
              </a:rPr>
              <a:t>Vorlage für die grundlegende Strategieplanung</a:t>
            </a:r>
          </a:p>
        </p:txBody>
      </p:sp>
      <p:sp>
        <p:nvSpPr>
          <p:cNvPr id="3" name="TextBox 2">
            <a:extLst>
              <a:ext uri="{FF2B5EF4-FFF2-40B4-BE49-F238E27FC236}">
                <a16:creationId xmlns:a16="http://schemas.microsoft.com/office/drawing/2014/main" id="{1A76DB7C-FE3B-1B81-FE80-5048FEDFD2B4}"/>
              </a:ext>
            </a:extLst>
          </p:cNvPr>
          <p:cNvSpPr txBox="1"/>
          <p:nvPr/>
        </p:nvSpPr>
        <p:spPr>
          <a:xfrm>
            <a:off x="300448" y="1596313"/>
            <a:ext cx="4444808" cy="966227"/>
          </a:xfrm>
          <a:prstGeom prst="rect">
            <a:avLst/>
          </a:prstGeom>
          <a:noFill/>
        </p:spPr>
        <p:txBody>
          <a:bodyPr wrap="square">
            <a:spAutoFit/>
          </a:bodyPr>
          <a:lstStyle/>
          <a:p>
            <a:pPr marL="0" marR="0" rtl="0">
              <a:lnSpc>
                <a:spcPct val="107000"/>
              </a:lnSpc>
              <a:spcBef>
                <a:spcPts val="0"/>
              </a:spcBef>
              <a:spcAft>
                <a:spcPts val="800"/>
              </a:spcAft>
            </a:pPr>
            <a:r>
              <a:rPr lang="de-DE" sz="1800" kern="100">
                <a:solidFill>
                  <a:srgbClr val="5B9BD5"/>
                </a:solidFill>
                <a:effectLst/>
                <a:latin typeface="Century Gothic" panose="020B0502020202020204" pitchFamily="34" charset="0"/>
                <a:ea typeface="Calibri" panose="020F0502020204030204" pitchFamily="34" charset="0"/>
                <a:cs typeface="Arial" panose="020B0604020202020204" pitchFamily="34" charset="0"/>
              </a:rPr>
              <a:t>Füllen Sie die Abschnitte der Vorlage aus, um einen umfassenden Strategieplan zu erstellen.</a:t>
            </a:r>
          </a:p>
        </p:txBody>
      </p:sp>
      <p:graphicFrame>
        <p:nvGraphicFramePr>
          <p:cNvPr id="11" name="Table 10">
            <a:extLst>
              <a:ext uri="{FF2B5EF4-FFF2-40B4-BE49-F238E27FC236}">
                <a16:creationId xmlns:a16="http://schemas.microsoft.com/office/drawing/2014/main" id="{7A2610DA-5BB8-0728-BDAA-5736C7FDD5FA}"/>
              </a:ext>
            </a:extLst>
          </p:cNvPr>
          <p:cNvGraphicFramePr>
            <a:graphicFrameLocks noGrp="1"/>
          </p:cNvGraphicFramePr>
          <p:nvPr>
            <p:extLst>
              <p:ext uri="{D42A27DB-BD31-4B8C-83A1-F6EECF244321}">
                <p14:modId xmlns:p14="http://schemas.microsoft.com/office/powerpoint/2010/main" val="888362516"/>
              </p:ext>
            </p:extLst>
          </p:nvPr>
        </p:nvGraphicFramePr>
        <p:xfrm>
          <a:off x="349250" y="4715970"/>
          <a:ext cx="11595702" cy="1920240"/>
        </p:xfrm>
        <a:graphic>
          <a:graphicData uri="http://schemas.openxmlformats.org/drawingml/2006/table">
            <a:tbl>
              <a:tblPr firstRow="1" firstCol="1" bandRow="1"/>
              <a:tblGrid>
                <a:gridCol w="5797851">
                  <a:extLst>
                    <a:ext uri="{9D8B030D-6E8A-4147-A177-3AD203B41FA5}">
                      <a16:colId xmlns:a16="http://schemas.microsoft.com/office/drawing/2014/main" val="934146318"/>
                    </a:ext>
                  </a:extLst>
                </a:gridCol>
                <a:gridCol w="5797851">
                  <a:extLst>
                    <a:ext uri="{9D8B030D-6E8A-4147-A177-3AD203B41FA5}">
                      <a16:colId xmlns:a16="http://schemas.microsoft.com/office/drawing/2014/main" val="2040963755"/>
                    </a:ext>
                  </a:extLst>
                </a:gridCol>
              </a:tblGrid>
              <a:tr h="640080">
                <a:tc>
                  <a:txBody>
                    <a:bodyPr/>
                    <a:lstStyle/>
                    <a:p>
                      <a:pPr marL="0" marR="0" algn="r" rtl="0">
                        <a:lnSpc>
                          <a:spcPct val="107000"/>
                        </a:lnSpc>
                        <a:spcBef>
                          <a:spcPts val="0"/>
                        </a:spcBef>
                        <a:spcAft>
                          <a:spcPts val="0"/>
                        </a:spcAft>
                      </a:pPr>
                      <a:r>
                        <a:rPr lang="de-DE"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NAME DES UNTERNEHMENS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de-DE" sz="1200" kern="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83561639"/>
                  </a:ext>
                </a:extLst>
              </a:tr>
              <a:tr h="640080">
                <a:tc>
                  <a:txBody>
                    <a:bodyPr/>
                    <a:lstStyle/>
                    <a:p>
                      <a:pPr marL="0" marR="0" algn="r" rtl="0">
                        <a:lnSpc>
                          <a:spcPct val="107000"/>
                        </a:lnSpc>
                        <a:spcBef>
                          <a:spcPts val="0"/>
                        </a:spcBef>
                        <a:spcAft>
                          <a:spcPts val="0"/>
                        </a:spcAft>
                      </a:pPr>
                      <a:r>
                        <a:rPr lang="de-DE"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STRATEGIEPLAN ERSTELLT VON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de-DE" sz="1200" kern="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4660362"/>
                  </a:ext>
                </a:extLst>
              </a:tr>
              <a:tr h="640080">
                <a:tc>
                  <a:txBody>
                    <a:bodyPr/>
                    <a:lstStyle/>
                    <a:p>
                      <a:pPr marL="0" marR="0" algn="r" rtl="0">
                        <a:lnSpc>
                          <a:spcPct val="107000"/>
                        </a:lnSpc>
                        <a:spcBef>
                          <a:spcPts val="0"/>
                        </a:spcBef>
                        <a:spcAft>
                          <a:spcPts val="0"/>
                        </a:spcAft>
                      </a:pPr>
                      <a:r>
                        <a:rPr lang="de-DE"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DATUM</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de-DE" sz="1200" kern="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72959510"/>
                  </a:ext>
                </a:extLst>
              </a:tr>
            </a:tbl>
          </a:graphicData>
        </a:graphic>
      </p:graphicFrame>
      <p:pic>
        <p:nvPicPr>
          <p:cNvPr id="5" name="image1.png">
            <a:hlinkClick r:id="rId3"/>
            <a:extLst>
              <a:ext uri="{FF2B5EF4-FFF2-40B4-BE49-F238E27FC236}">
                <a16:creationId xmlns:a16="http://schemas.microsoft.com/office/drawing/2014/main" id="{C6E2CC54-7B00-C4F8-1102-9B9667C8F0BA}"/>
              </a:ext>
            </a:extLst>
          </p:cNvPr>
          <p:cNvPicPr preferRelativeResize="0"/>
          <p:nvPr/>
        </p:nvPicPr>
        <p:blipFill>
          <a:blip r:embed="rId4">
            <a:extLst>
              <a:ext uri="{28A0092B-C50C-407E-A947-70E740481C1C}">
                <a14:useLocalDpi xmlns:a14="http://schemas.microsoft.com/office/drawing/2010/main" val="0"/>
              </a:ext>
            </a:extLst>
          </a:blip>
          <a:srcRect/>
          <a:stretch/>
        </p:blipFill>
        <p:spPr>
          <a:xfrm>
            <a:off x="9037103" y="305122"/>
            <a:ext cx="2743200" cy="545609"/>
          </a:xfrm>
          <a:prstGeom prst="rect">
            <a:avLst/>
          </a:prstGeom>
          <a:noFill/>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E2C020-EF02-EE35-D9E3-8884FFCB4A29}"/>
              </a:ext>
            </a:extLst>
          </p:cNvPr>
          <p:cNvGraphicFramePr>
            <a:graphicFrameLocks noGrp="1"/>
          </p:cNvGraphicFramePr>
          <p:nvPr>
            <p:extLst>
              <p:ext uri="{D42A27DB-BD31-4B8C-83A1-F6EECF244321}">
                <p14:modId xmlns:p14="http://schemas.microsoft.com/office/powerpoint/2010/main" val="2386672835"/>
              </p:ext>
            </p:extLst>
          </p:nvPr>
        </p:nvGraphicFramePr>
        <p:xfrm>
          <a:off x="144379" y="635267"/>
          <a:ext cx="11887200" cy="6063912"/>
        </p:xfrm>
        <a:graphic>
          <a:graphicData uri="http://schemas.openxmlformats.org/drawingml/2006/table">
            <a:tbl>
              <a:tblPr firstRow="1" firstCol="1" bandRow="1"/>
              <a:tblGrid>
                <a:gridCol w="3178198">
                  <a:extLst>
                    <a:ext uri="{9D8B030D-6E8A-4147-A177-3AD203B41FA5}">
                      <a16:colId xmlns:a16="http://schemas.microsoft.com/office/drawing/2014/main" val="2823865273"/>
                    </a:ext>
                  </a:extLst>
                </a:gridCol>
                <a:gridCol w="8709002">
                  <a:extLst>
                    <a:ext uri="{9D8B030D-6E8A-4147-A177-3AD203B41FA5}">
                      <a16:colId xmlns:a16="http://schemas.microsoft.com/office/drawing/2014/main" val="2394681167"/>
                    </a:ext>
                  </a:extLst>
                </a:gridCol>
              </a:tblGrid>
              <a:tr h="673768">
                <a:tc>
                  <a:txBody>
                    <a:bodyPr/>
                    <a:lstStyle/>
                    <a:p>
                      <a:pPr marL="0" marR="0" rtl="0">
                        <a:lnSpc>
                          <a:spcPct val="107000"/>
                        </a:lnSpc>
                        <a:spcBef>
                          <a:spcPts val="0"/>
                        </a:spcBef>
                        <a:spcAft>
                          <a:spcPts val="0"/>
                        </a:spcAft>
                      </a:pPr>
                      <a:r>
                        <a:rPr lang="de-DE" sz="15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ZUSAMMENFASSUNG</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de-DE"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Fassen Sie die wichtigsten Punkte Ihres Strategieplans zusammen und geben Sie einen klaren Überblick über die Richtung und die Ziele Ihres Unternehmens.</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05134833"/>
                  </a:ext>
                </a:extLst>
              </a:tr>
              <a:tr h="673768">
                <a:tc>
                  <a:txBody>
                    <a:bodyPr/>
                    <a:lstStyle/>
                    <a:p>
                      <a:pPr marL="0" marR="0" rtl="0">
                        <a:lnSpc>
                          <a:spcPct val="107000"/>
                        </a:lnSpc>
                        <a:spcBef>
                          <a:spcPts val="0"/>
                        </a:spcBef>
                        <a:spcAft>
                          <a:spcPts val="0"/>
                        </a:spcAft>
                      </a:pPr>
                      <a:r>
                        <a:rPr lang="de-DE" sz="15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VISION STATEMENT</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Formulieren Sie die langfristigen Ziele Ihres Unternehmens und beschreiben Sie, was Sie erreichen möchten.</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724732670"/>
                  </a:ext>
                </a:extLst>
              </a:tr>
              <a:tr h="673768">
                <a:tc>
                  <a:txBody>
                    <a:bodyPr/>
                    <a:lstStyle/>
                    <a:p>
                      <a:pPr marL="0" marR="0" rtl="0">
                        <a:lnSpc>
                          <a:spcPct val="107000"/>
                        </a:lnSpc>
                        <a:spcBef>
                          <a:spcPts val="0"/>
                        </a:spcBef>
                        <a:spcAft>
                          <a:spcPts val="0"/>
                        </a:spcAft>
                      </a:pPr>
                      <a:r>
                        <a:rPr lang="de-DE" sz="15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MISSION STATEMENT</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de-DE"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Definieren Sie den Zweck Ihres Unternehmens, einschließlich Tätigkeiten, Zielgruppen und Motivation.</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066895458"/>
                  </a:ext>
                </a:extLst>
              </a:tr>
              <a:tr h="673768">
                <a:tc>
                  <a:txBody>
                    <a:bodyPr/>
                    <a:lstStyle/>
                    <a:p>
                      <a:pPr marL="0" marR="0" rtl="0">
                        <a:lnSpc>
                          <a:spcPct val="107000"/>
                        </a:lnSpc>
                        <a:spcBef>
                          <a:spcPts val="0"/>
                        </a:spcBef>
                        <a:spcAft>
                          <a:spcPts val="0"/>
                        </a:spcAft>
                      </a:pPr>
                      <a:r>
                        <a:rPr lang="de-DE" sz="15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SWOT-ANALYSE</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Geben Sie die Stärken, Schwächen, Chancen und Risiken Ihres Unternehmens an, um Ihre Wettbewerbsposition zu verstehen.</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444668703"/>
                  </a:ext>
                </a:extLst>
              </a:tr>
              <a:tr h="673768">
                <a:tc>
                  <a:txBody>
                    <a:bodyPr/>
                    <a:lstStyle/>
                    <a:p>
                      <a:pPr marL="0" marR="0" rtl="0">
                        <a:lnSpc>
                          <a:spcPct val="107000"/>
                        </a:lnSpc>
                        <a:spcBef>
                          <a:spcPts val="0"/>
                        </a:spcBef>
                        <a:spcAft>
                          <a:spcPts val="0"/>
                        </a:spcAft>
                      </a:pPr>
                      <a:r>
                        <a:rPr lang="de-DE" sz="15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UNTERNEHMENSZIELE</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de-DE"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Setzen Sie spezifische, messbare, ausführbare, relevante und terminierte Ziele (SMART-Ziele), die Sie mit Ihrer Strategie erreichen möchten.</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968894664"/>
                  </a:ext>
                </a:extLst>
              </a:tr>
              <a:tr h="673768">
                <a:tc>
                  <a:txBody>
                    <a:bodyPr/>
                    <a:lstStyle/>
                    <a:p>
                      <a:pPr marL="0" marR="0" rtl="0">
                        <a:lnSpc>
                          <a:spcPct val="107000"/>
                        </a:lnSpc>
                        <a:spcBef>
                          <a:spcPts val="0"/>
                        </a:spcBef>
                        <a:spcAft>
                          <a:spcPts val="0"/>
                        </a:spcAft>
                      </a:pPr>
                      <a:r>
                        <a:rPr lang="de-DE" sz="15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MARKETINGPLAN</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Skizzieren Sie Ihren Ansatz für das Erschließen des Zielmarkts, einschließlich Taktiken, Kanälen und Tools, die Sie verwenden werden, </a:t>
                      </a:r>
                      <a:b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b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um Kund*innen zu gewinnen und zu binden.</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32827194"/>
                  </a:ext>
                </a:extLst>
              </a:tr>
              <a:tr h="673768">
                <a:tc>
                  <a:txBody>
                    <a:bodyPr/>
                    <a:lstStyle/>
                    <a:p>
                      <a:pPr marL="0" marR="0" rtl="0">
                        <a:lnSpc>
                          <a:spcPct val="107000"/>
                        </a:lnSpc>
                        <a:spcBef>
                          <a:spcPts val="0"/>
                        </a:spcBef>
                        <a:spcAft>
                          <a:spcPts val="0"/>
                        </a:spcAft>
                      </a:pPr>
                      <a:r>
                        <a:rPr lang="de-DE" sz="15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BETRIEBSKONZEPT</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de-DE"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Beschreiben Sie die täglichen Abläufe, die für die Führung Ihres Unternehmens erforderlich sind, einschließlich Logistik, Produktion und anderer betrieblicher Details.</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743898507"/>
                  </a:ext>
                </a:extLst>
              </a:tr>
              <a:tr h="673768">
                <a:tc>
                  <a:txBody>
                    <a:bodyPr/>
                    <a:lstStyle/>
                    <a:p>
                      <a:pPr marL="0" marR="0" rtl="0">
                        <a:lnSpc>
                          <a:spcPct val="107000"/>
                        </a:lnSpc>
                        <a:spcBef>
                          <a:spcPts val="0"/>
                        </a:spcBef>
                        <a:spcAft>
                          <a:spcPts val="0"/>
                        </a:spcAft>
                      </a:pPr>
                      <a:r>
                        <a:rPr lang="de-DE" sz="15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FINANZPROGNOSEN</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Geben Sie eine Schätzung der zukünftigen finanziellen Leistung Ihres Unternehmens an, einschließlich Umsatz-, Ausgaben- und Gewinnprognosen.</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54876515"/>
                  </a:ext>
                </a:extLst>
              </a:tr>
              <a:tr h="673768">
                <a:tc>
                  <a:txBody>
                    <a:bodyPr/>
                    <a:lstStyle/>
                    <a:p>
                      <a:pPr marL="0" marR="0" rtl="0">
                        <a:lnSpc>
                          <a:spcPct val="107000"/>
                        </a:lnSpc>
                        <a:spcBef>
                          <a:spcPts val="0"/>
                        </a:spcBef>
                        <a:spcAft>
                          <a:spcPts val="0"/>
                        </a:spcAft>
                      </a:pPr>
                      <a:r>
                        <a:rPr lang="de-DE" sz="15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TEAM</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de-DE"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Beschreiben Sie die Rollen, Verantwortlichkeiten und Kompetenzen wichtiger Teammitglieder, die den Strategieplan ausführen werden.</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17003116"/>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817617466"/>
              </p:ext>
            </p:extLst>
          </p:nvPr>
        </p:nvGraphicFramePr>
        <p:xfrm>
          <a:off x="787790" y="1050352"/>
          <a:ext cx="10682160" cy="2468352"/>
        </p:xfrm>
        <a:graphic>
          <a:graphicData uri="http://schemas.openxmlformats.org/drawingml/2006/table">
            <a:tbl>
              <a:tblPr firstRow="1" firstCol="1" bandRow="1">
                <a:tableStyleId>{5C22544A-7EE6-4342-B048-85BDC9FD1C3A}</a:tableStyleId>
              </a:tblPr>
              <a:tblGrid>
                <a:gridCol w="10682160">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323</Words>
  <Application>Microsoft Office PowerPoint</Application>
  <PresentationFormat>Widescreen</PresentationFormat>
  <Paragraphs>30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42</cp:revision>
  <dcterms:created xsi:type="dcterms:W3CDTF">2022-05-22T18:55:25Z</dcterms:created>
  <dcterms:modified xsi:type="dcterms:W3CDTF">2024-09-17T03:12:53Z</dcterms:modified>
</cp:coreProperties>
</file>